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6" r:id="rId4"/>
    <p:sldId id="258" r:id="rId5"/>
    <p:sldId id="289" r:id="rId6"/>
    <p:sldId id="259" r:id="rId7"/>
    <p:sldId id="290" r:id="rId8"/>
    <p:sldId id="287" r:id="rId9"/>
    <p:sldId id="296" r:id="rId10"/>
    <p:sldId id="297" r:id="rId11"/>
    <p:sldId id="288" r:id="rId12"/>
    <p:sldId id="291" r:id="rId13"/>
    <p:sldId id="292" r:id="rId14"/>
    <p:sldId id="293" r:id="rId15"/>
    <p:sldId id="294" r:id="rId16"/>
    <p:sldId id="295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313E03A-64BD-447D-81F1-5B68A2AEFD4A}" type="datetimeFigureOut">
              <a:rPr lang="fr-FR" smtClean="0"/>
              <a:t>20/11/2018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ACB639-5105-4010-8859-56E152F5077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7.wdp"/><Relationship Id="rId7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1.wdp"/><Relationship Id="rId4" Type="http://schemas.openxmlformats.org/officeDocument/2006/relationships/image" Target="../media/image16.pn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7272808" cy="1656184"/>
          </a:xfrm>
        </p:spPr>
        <p:txBody>
          <a:bodyPr/>
          <a:lstStyle/>
          <a:p>
            <a:pPr algn="ctr"/>
            <a:r>
              <a:rPr lang="fr-CA" sz="6000" dirty="0" smtClean="0">
                <a:solidFill>
                  <a:schemeClr val="bg1"/>
                </a:solidFill>
              </a:rPr>
              <a:t>Assurance salaire et assurance-chômage </a:t>
            </a:r>
            <a:r>
              <a:rPr lang="fr-CA" sz="6000" dirty="0" smtClean="0"/>
              <a:t/>
            </a:r>
            <a:br>
              <a:rPr lang="fr-CA" sz="6000" dirty="0" smtClean="0"/>
            </a:br>
            <a:r>
              <a:rPr lang="fr-CA" sz="6000" dirty="0" smtClean="0"/>
              <a:t>Le duo dysfonctionnel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4724400"/>
            <a:ext cx="5280248" cy="990600"/>
          </a:xfrm>
        </p:spPr>
        <p:txBody>
          <a:bodyPr>
            <a:normAutofit fontScale="70000" lnSpcReduction="20000"/>
          </a:bodyPr>
          <a:lstStyle/>
          <a:p>
            <a:r>
              <a:rPr lang="fr-CA" b="1" dirty="0" smtClean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Mouvement Action-Chômage (MAC)</a:t>
            </a:r>
          </a:p>
          <a:p>
            <a:r>
              <a:rPr lang="fr-CA" b="1" dirty="0" smtClean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de Montréal </a:t>
            </a:r>
          </a:p>
          <a:p>
            <a:r>
              <a:rPr lang="fr-CA" b="1" dirty="0" smtClean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22 novembre 2018</a:t>
            </a:r>
            <a:endParaRPr lang="fr-FR" b="1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026" name="Picture 2" descr="C:\Users\Jérémie\Desktop\VISUEL\logos\logo_haute_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617">
                        <a14:foregroundMark x1="90038" y1="43929" x2="90038" y2="43929"/>
                        <a14:foregroundMark x1="80460" y1="40536" x2="80460" y2="40536"/>
                        <a14:foregroundMark x1="15900" y1="68214" x2="15900" y2="68214"/>
                        <a14:foregroundMark x1="33908" y1="67857" x2="33908" y2="67857"/>
                        <a14:foregroundMark x1="5939" y1="84643" x2="5939" y2="84643"/>
                        <a14:foregroundMark x1="80460" y1="70714" x2="80460" y2="70714"/>
                        <a14:foregroundMark x1="59579" y1="44286" x2="59579" y2="44286"/>
                        <a14:foregroundMark x1="93678" y1="77500" x2="93678" y2="77500"/>
                        <a14:foregroundMark x1="5172" y1="56607" x2="5172" y2="56607"/>
                        <a14:foregroundMark x1="11877" y1="38750" x2="12835" y2="39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5775"/>
            <a:ext cx="1296144" cy="13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572000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Spéciales + régulières</a:t>
            </a:r>
            <a:endParaRPr lang="fr-FR" sz="4000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755540" y="106095"/>
            <a:ext cx="7464561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3600" dirty="0" smtClean="0">
                <a:solidFill>
                  <a:schemeClr val="accent1"/>
                </a:solidFill>
                <a:latin typeface="+mj-lt"/>
              </a:rPr>
              <a:t>Maximum de 50 semaines cumulable</a:t>
            </a:r>
            <a:endParaRPr lang="fr-FR" sz="36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7"/>
          <p:cNvSpPr txBox="1">
            <a:spLocks/>
          </p:cNvSpPr>
          <p:nvPr/>
        </p:nvSpPr>
        <p:spPr>
          <a:xfrm>
            <a:off x="698113" y="1628800"/>
            <a:ext cx="7579414" cy="30425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CA" sz="2800" dirty="0" smtClean="0">
                <a:solidFill>
                  <a:schemeClr val="tx1"/>
                </a:solidFill>
                <a:latin typeface="+mj-lt"/>
              </a:rPr>
              <a:t>15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semaines spéciales  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+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fr-CA" sz="2800" dirty="0" smtClean="0">
                <a:solidFill>
                  <a:schemeClr val="tx1"/>
                </a:solidFill>
                <a:latin typeface="+mj-lt"/>
              </a:rPr>
              <a:t>20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semaines régulières  =   </a:t>
            </a:r>
            <a:r>
              <a:rPr lang="fr-CA" sz="2800" dirty="0" smtClean="0">
                <a:solidFill>
                  <a:schemeClr val="accent1"/>
                </a:solidFill>
                <a:latin typeface="+mj-lt"/>
              </a:rPr>
              <a:t>35 </a:t>
            </a: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semaines</a:t>
            </a:r>
          </a:p>
          <a:p>
            <a:pPr marL="0" indent="0">
              <a:buFont typeface="Arial" pitchFamily="34" charset="0"/>
              <a:buNone/>
            </a:pPr>
            <a:endParaRPr lang="fr-CA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fr-CA" sz="2800" dirty="0" smtClean="0">
                <a:solidFill>
                  <a:schemeClr val="tx1"/>
                </a:solidFill>
                <a:latin typeface="+mj-lt"/>
              </a:rPr>
              <a:t>10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semaines spéciales  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+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fr-CA" sz="2800" dirty="0" smtClean="0">
                <a:solidFill>
                  <a:schemeClr val="tx1"/>
                </a:solidFill>
                <a:latin typeface="+mj-lt"/>
              </a:rPr>
              <a:t>38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semaines régulières  =   </a:t>
            </a:r>
            <a:r>
              <a:rPr lang="fr-CA" sz="2800" dirty="0" smtClean="0">
                <a:solidFill>
                  <a:schemeClr val="accent1"/>
                </a:solidFill>
                <a:latin typeface="+mj-lt"/>
              </a:rPr>
              <a:t>48</a:t>
            </a: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 semaines</a:t>
            </a:r>
          </a:p>
          <a:p>
            <a:pPr marL="0" indent="0">
              <a:buFont typeface="Arial" pitchFamily="34" charset="0"/>
              <a:buNone/>
            </a:pPr>
            <a:endParaRPr lang="fr-CA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Font typeface="Arial" pitchFamily="34" charset="0"/>
              <a:buNone/>
            </a:pPr>
            <a:r>
              <a:rPr lang="fr-CA" sz="2800" dirty="0" smtClean="0">
                <a:solidFill>
                  <a:schemeClr val="tx1"/>
                </a:solidFill>
                <a:latin typeface="+mj-lt"/>
              </a:rPr>
              <a:t>15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semaines spéciales 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 + </a:t>
            </a:r>
            <a:r>
              <a:rPr lang="fr-CA" sz="2800" dirty="0" smtClean="0">
                <a:solidFill>
                  <a:schemeClr val="tx1"/>
                </a:solidFill>
                <a:latin typeface="+mj-lt"/>
              </a:rPr>
              <a:t>38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semaines régulières   =   </a:t>
            </a:r>
            <a:r>
              <a:rPr lang="fr-CA" sz="2800" dirty="0" smtClean="0">
                <a:solidFill>
                  <a:schemeClr val="accent1"/>
                </a:solidFill>
                <a:latin typeface="+mj-lt"/>
              </a:rPr>
              <a:t>50 </a:t>
            </a: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semaines </a:t>
            </a:r>
            <a:endParaRPr lang="fr-FR" sz="2000" dirty="0">
              <a:latin typeface="+mj-lt"/>
            </a:endParaRPr>
          </a:p>
        </p:txBody>
      </p:sp>
      <p:pic>
        <p:nvPicPr>
          <p:cNvPr id="19" name="Picture 2" descr="Résultats de recherche d'images pour « job interview pictogram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94063" l="2813" r="98906">
                        <a14:foregroundMark x1="84063" y1="57813" x2="84063" y2="57813"/>
                        <a14:foregroundMark x1="68594" y1="50469" x2="68594" y2="50469"/>
                        <a14:foregroundMark x1="61875" y1="47031" x2="61875" y2="47031"/>
                        <a14:foregroundMark x1="54531" y1="44375" x2="54531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671374"/>
            <a:ext cx="151216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6073" y="2492896"/>
            <a:ext cx="7543800" cy="1524000"/>
          </a:xfrm>
        </p:spPr>
        <p:txBody>
          <a:bodyPr/>
          <a:lstStyle/>
          <a:p>
            <a:r>
              <a:rPr lang="fr-CA" sz="6000" dirty="0" smtClean="0"/>
              <a:t>Assurance-salaire et assurance-chômage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73684" y="4928133"/>
            <a:ext cx="6448003" cy="990600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chemeClr val="accent1"/>
                </a:solidFill>
                <a:latin typeface="+mj-lt"/>
              </a:rPr>
              <a:t>Assurance-salaire </a:t>
            </a:r>
          </a:p>
          <a:p>
            <a:r>
              <a:rPr lang="fr-CA" dirty="0" smtClean="0">
                <a:solidFill>
                  <a:schemeClr val="accent1"/>
                </a:solidFill>
                <a:latin typeface="+mj-lt"/>
              </a:rPr>
              <a:t>avant assurance-chômage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4267"/>
            <a:ext cx="1490117" cy="14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932" y="4508004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Prolongation de la </a:t>
            </a:r>
            <a:br>
              <a:rPr lang="fr-CA" sz="4000" dirty="0" smtClean="0"/>
            </a:br>
            <a:r>
              <a:rPr lang="fr-CA" sz="4000" dirty="0" smtClean="0"/>
              <a:t>période de référence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2996952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680012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43608" y="603734"/>
            <a:ext cx="3636404" cy="2095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Prolongation</a:t>
            </a:r>
          </a:p>
          <a:p>
            <a:pPr marL="0" indent="0" algn="ctr">
              <a:buNone/>
            </a:pPr>
            <a:r>
              <a:rPr lang="fr-CA" sz="2000" dirty="0" smtClean="0">
                <a:latin typeface="+mj-lt"/>
              </a:rPr>
              <a:t>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 max)</a:t>
            </a:r>
            <a:r>
              <a:rPr lang="fr-CA" sz="2000" dirty="0">
                <a:latin typeface="+mj-lt"/>
              </a:rPr>
              <a:t>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4680012" y="603734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référence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latin typeface="+mj-lt"/>
              </a:rPr>
              <a:t>  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172400" y="2600908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7"/>
          <p:cNvSpPr txBox="1">
            <a:spLocks/>
          </p:cNvSpPr>
          <p:nvPr/>
        </p:nvSpPr>
        <p:spPr>
          <a:xfrm>
            <a:off x="3730769" y="2114082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2017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7240488" y="2111196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2018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2171677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2016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4662681" y="2828976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Nb d’heures requis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             600 heures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8001716" y="2793085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932" y="4508004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Exemple d’Alexandra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2996952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680012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43608" y="603734"/>
            <a:ext cx="3636404" cy="2095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Prolongation</a:t>
            </a:r>
          </a:p>
          <a:p>
            <a:pPr marL="0" indent="0" algn="ctr">
              <a:buNone/>
            </a:pPr>
            <a:r>
              <a:rPr lang="fr-CA" sz="2000" dirty="0" smtClean="0">
                <a:latin typeface="+mj-lt"/>
              </a:rPr>
              <a:t>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</a:t>
            </a:r>
            <a:r>
              <a:rPr lang="fr-CA" sz="2000" dirty="0">
                <a:latin typeface="+mj-lt"/>
              </a:rPr>
              <a:t>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4680012" y="603734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référence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latin typeface="+mj-lt"/>
              </a:rPr>
              <a:t>  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172400" y="2600908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7"/>
          <p:cNvSpPr txBox="1">
            <a:spLocks/>
          </p:cNvSpPr>
          <p:nvPr/>
        </p:nvSpPr>
        <p:spPr>
          <a:xfrm>
            <a:off x="3730769" y="2114082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2017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7240488" y="2111196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2018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2171677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2016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5594593" y="3187452"/>
            <a:ext cx="1548172" cy="7064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0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heures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1050020" y="4622095"/>
            <a:ext cx="7122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50020" y="4098875"/>
            <a:ext cx="7115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 smtClean="0">
                <a:solidFill>
                  <a:schemeClr val="accent1"/>
                </a:solidFill>
                <a:latin typeface="+mj-lt"/>
              </a:rPr>
              <a:t>Assurance-salaire depuis  2  ans</a:t>
            </a:r>
            <a:endParaRPr lang="fr-FR" sz="2800" dirty="0">
              <a:latin typeface="+mj-lt"/>
            </a:endParaRPr>
          </a:p>
        </p:txBody>
      </p:sp>
      <p:sp>
        <p:nvSpPr>
          <p:cNvPr id="18" name="Espace réservé du contenu 7"/>
          <p:cNvSpPr txBox="1">
            <a:spLocks/>
          </p:cNvSpPr>
          <p:nvPr/>
        </p:nvSpPr>
        <p:spPr>
          <a:xfrm>
            <a:off x="2000238" y="3176066"/>
            <a:ext cx="1548172" cy="7064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0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heures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001716" y="2820380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6073" y="2492896"/>
            <a:ext cx="7543800" cy="1524000"/>
          </a:xfrm>
        </p:spPr>
        <p:txBody>
          <a:bodyPr/>
          <a:lstStyle/>
          <a:p>
            <a:r>
              <a:rPr lang="fr-CA" sz="6000" dirty="0" smtClean="0"/>
              <a:t>Assurance-salaire et assurance-chômage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9082" y="4925057"/>
            <a:ext cx="3838476" cy="990600"/>
          </a:xfrm>
        </p:spPr>
        <p:txBody>
          <a:bodyPr>
            <a:normAutofit lnSpcReduction="10000"/>
          </a:bodyPr>
          <a:lstStyle/>
          <a:p>
            <a:r>
              <a:rPr lang="fr-CA" dirty="0" smtClean="0">
                <a:solidFill>
                  <a:schemeClr val="accent1"/>
                </a:solidFill>
                <a:latin typeface="+mj-lt"/>
              </a:rPr>
              <a:t>Assurance-chômage</a:t>
            </a:r>
          </a:p>
          <a:p>
            <a:r>
              <a:rPr lang="fr-CA" dirty="0" smtClean="0">
                <a:solidFill>
                  <a:schemeClr val="accent1"/>
                </a:solidFill>
                <a:latin typeface="+mj-lt"/>
              </a:rPr>
              <a:t>avant assurance-salaire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56049"/>
            <a:ext cx="1490117" cy="14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932" y="4508004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Ouverture d’une </a:t>
            </a:r>
            <a:br>
              <a:rPr lang="fr-CA" sz="4000" dirty="0" smtClean="0"/>
            </a:br>
            <a:r>
              <a:rPr lang="fr-CA" sz="4000" dirty="0" smtClean="0"/>
              <a:t>période de prestations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2996952"/>
            <a:ext cx="66967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2171677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2018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1259632" y="2640568"/>
            <a:ext cx="2592288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Prestations spéciales maladies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15 semaines</a:t>
            </a:r>
            <a:endParaRPr lang="fr-FR" sz="20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3851920" y="2698862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7"/>
          <p:cNvSpPr txBox="1">
            <a:spLocks/>
          </p:cNvSpPr>
          <p:nvPr/>
        </p:nvSpPr>
        <p:spPr>
          <a:xfrm>
            <a:off x="4391980" y="2589955"/>
            <a:ext cx="2592288" cy="1500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Assurance-salaire</a:t>
            </a:r>
            <a:endParaRPr lang="fr-FR" sz="2000" dirty="0">
              <a:latin typeface="+mj-lt"/>
            </a:endParaRPr>
          </a:p>
        </p:txBody>
      </p:sp>
      <p:sp>
        <p:nvSpPr>
          <p:cNvPr id="26" name="Espace réservé du contenu 7"/>
          <p:cNvSpPr txBox="1">
            <a:spLocks/>
          </p:cNvSpPr>
          <p:nvPr/>
        </p:nvSpPr>
        <p:spPr>
          <a:xfrm>
            <a:off x="2585233" y="647795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prestations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latin typeface="+mj-lt"/>
              </a:rPr>
              <a:t>  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72924" y="2820380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932" y="4508004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Exemple de Steve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851920" y="3802112"/>
            <a:ext cx="3380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7"/>
          <p:cNvSpPr txBox="1">
            <a:spLocks/>
          </p:cNvSpPr>
          <p:nvPr/>
        </p:nvSpPr>
        <p:spPr>
          <a:xfrm>
            <a:off x="1416893" y="837006"/>
            <a:ext cx="5274927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prestations </a:t>
            </a:r>
            <a:r>
              <a:rPr lang="fr-CA" sz="2000" dirty="0" smtClean="0">
                <a:latin typeface="+mj-lt"/>
              </a:rPr>
              <a:t>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6285543" y="1266235"/>
            <a:ext cx="14649" cy="216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1266235"/>
            <a:ext cx="0" cy="2135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5353631" y="837005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nov. 2019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837006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2018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1237096" y="2996953"/>
            <a:ext cx="1534703" cy="1800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Prestations 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spéciales 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maladies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15semaines</a:t>
            </a:r>
            <a:endParaRPr lang="fr-FR" sz="20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2771799" y="2698862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7"/>
          <p:cNvSpPr txBox="1">
            <a:spLocks/>
          </p:cNvSpPr>
          <p:nvPr/>
        </p:nvSpPr>
        <p:spPr>
          <a:xfrm>
            <a:off x="3057344" y="2749255"/>
            <a:ext cx="2592288" cy="1500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Assurance-salaire</a:t>
            </a:r>
            <a:endParaRPr lang="fr-FR" sz="2000" dirty="0">
              <a:latin typeface="+mj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050020" y="3149352"/>
            <a:ext cx="74126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232104" y="1884570"/>
            <a:ext cx="0" cy="219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7"/>
          <p:cNvSpPr txBox="1">
            <a:spLocks/>
          </p:cNvSpPr>
          <p:nvPr/>
        </p:nvSpPr>
        <p:spPr>
          <a:xfrm>
            <a:off x="6300192" y="1455339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fr-CA" sz="1600" baseline="30000" dirty="0" smtClean="0">
                <a:solidFill>
                  <a:schemeClr val="accent1"/>
                </a:solidFill>
                <a:latin typeface="+mj-lt"/>
              </a:rPr>
              <a:t>er</a:t>
            </a: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 janv.. 2020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pic>
        <p:nvPicPr>
          <p:cNvPr id="4098" name="Picture 2" descr="Résultats de recherche d'images pour « tirelire cassée pictogram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" b="95692" l="0" r="98300">
                        <a14:foregroundMark x1="34818" y1="69846" x2="34818" y2="69846"/>
                        <a14:foregroundMark x1="54737" y1="34769" x2="54737" y2="34769"/>
                        <a14:foregroundMark x1="46154" y1="59923" x2="46154" y2="59923"/>
                        <a14:foregroundMark x1="25344" y1="47385" x2="25344" y2="47385"/>
                        <a14:foregroundMark x1="35789" y1="51846" x2="35789" y2="51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04" y="1942587"/>
            <a:ext cx="1531069" cy="16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"/>
          <p:cNvSpPr/>
          <p:nvPr/>
        </p:nvSpPr>
        <p:spPr>
          <a:xfrm>
            <a:off x="879336" y="2943301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9123" y="2348880"/>
            <a:ext cx="7543800" cy="1524000"/>
          </a:xfrm>
        </p:spPr>
        <p:txBody>
          <a:bodyPr/>
          <a:lstStyle/>
          <a:p>
            <a:pPr marL="457200" lvl="0" indent="-457200"/>
            <a:r>
              <a:rPr lang="fr-CA" sz="5400" dirty="0" smtClean="0">
                <a:solidFill>
                  <a:schemeClr val="tx1"/>
                </a:solidFill>
                <a:cs typeface="Nirmala UI" panose="020B0502040204020203" pitchFamily="34" charset="0"/>
              </a:rPr>
              <a:t>    Départ volontaire pour raison </a:t>
            </a:r>
            <a:r>
              <a:rPr lang="fr-CA" sz="5400" dirty="0">
                <a:solidFill>
                  <a:schemeClr val="tx1"/>
                </a:solidFill>
                <a:cs typeface="Nirmala UI" panose="020B0502040204020203" pitchFamily="34" charset="0"/>
              </a:rPr>
              <a:t>de </a:t>
            </a:r>
            <a:r>
              <a:rPr lang="fr-CA" sz="5400" dirty="0" smtClean="0">
                <a:solidFill>
                  <a:schemeClr val="tx1"/>
                </a:solidFill>
                <a:cs typeface="Nirmala UI" panose="020B0502040204020203" pitchFamily="34" charset="0"/>
              </a:rPr>
              <a:t>santé mentale</a:t>
            </a:r>
            <a:endParaRPr lang="fr-FR" sz="5400" dirty="0">
              <a:solidFill>
                <a:schemeClr val="tx1"/>
              </a:solidFill>
              <a:cs typeface="Nirmala UI" panose="020B0502040204020203" pitchFamily="34" charset="0"/>
            </a:endParaRPr>
          </a:p>
        </p:txBody>
      </p:sp>
      <p:pic>
        <p:nvPicPr>
          <p:cNvPr id="14338" name="Picture 2" descr="Résultats de recherche d'images pour « quit a job pictogram 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8" b="89969" l="0" r="98222">
                        <a14:foregroundMark x1="88000" y1="66771" x2="88000" y2="66771"/>
                        <a14:foregroundMark x1="90000" y1="52665" x2="90000" y2="52665"/>
                        <a14:foregroundMark x1="78222" y1="69279" x2="78222" y2="69279"/>
                        <a14:foregroundMark x1="75111" y1="70846" x2="75111" y2="70846"/>
                        <a14:foregroundMark x1="77556" y1="62069" x2="77556" y2="62069"/>
                        <a14:foregroundMark x1="50222" y1="64890" x2="50222" y2="64890"/>
                        <a14:foregroundMark x1="60889" y1="64263" x2="60889" y2="64263"/>
                        <a14:foregroundMark x1="32889" y1="63636" x2="32889" y2="63636"/>
                        <a14:foregroundMark x1="20444" y1="62382" x2="20444" y2="62382"/>
                        <a14:foregroundMark x1="8667" y1="60815" x2="8667" y2="60815"/>
                        <a14:foregroundMark x1="10222" y1="53292" x2="10222" y2="53292"/>
                        <a14:foregroundMark x1="20444" y1="52665" x2="20444" y2="52665"/>
                        <a14:foregroundMark x1="31111" y1="53918" x2="31111" y2="53918"/>
                        <a14:foregroundMark x1="40889" y1="53605" x2="40889" y2="53605"/>
                        <a14:foregroundMark x1="52222" y1="53605" x2="52222" y2="53605"/>
                        <a14:foregroundMark x1="62667" y1="54232" x2="62667" y2="54232"/>
                        <a14:backgroundMark x1="76222" y1="61442" x2="76222" y2="61442"/>
                        <a14:backgroundMark x1="90444" y1="55172" x2="90444" y2="55172"/>
                        <a14:backgroundMark x1="91111" y1="54545" x2="91111" y2="54545"/>
                        <a14:backgroundMark x1="89778" y1="54545" x2="89778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328592" cy="37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7884368" y="4927240"/>
            <a:ext cx="108012" cy="859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6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7"/>
          <p:cNvSpPr txBox="1">
            <a:spLocks/>
          </p:cNvSpPr>
          <p:nvPr/>
        </p:nvSpPr>
        <p:spPr>
          <a:xfrm>
            <a:off x="755539" y="-134898"/>
            <a:ext cx="7464561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3600" dirty="0" smtClean="0">
                <a:solidFill>
                  <a:schemeClr val="accent1"/>
                </a:solidFill>
                <a:latin typeface="+mj-lt"/>
              </a:rPr>
              <a:t>Règles de base </a:t>
            </a:r>
            <a:endParaRPr lang="fr-FR" sz="36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54224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s de recherche d'images pour « quit a job pictogram 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8" b="89969" l="0" r="98222">
                        <a14:foregroundMark x1="88000" y1="66771" x2="88000" y2="66771"/>
                        <a14:foregroundMark x1="90000" y1="52665" x2="90000" y2="52665"/>
                        <a14:foregroundMark x1="78222" y1="69279" x2="78222" y2="69279"/>
                        <a14:foregroundMark x1="75111" y1="70846" x2="75111" y2="70846"/>
                        <a14:foregroundMark x1="77556" y1="62069" x2="77556" y2="62069"/>
                        <a14:foregroundMark x1="50222" y1="64890" x2="50222" y2="64890"/>
                        <a14:foregroundMark x1="60889" y1="64263" x2="60889" y2="64263"/>
                        <a14:foregroundMark x1="32889" y1="63636" x2="32889" y2="63636"/>
                        <a14:foregroundMark x1="20444" y1="62382" x2="20444" y2="62382"/>
                        <a14:foregroundMark x1="8667" y1="60815" x2="8667" y2="60815"/>
                        <a14:foregroundMark x1="10222" y1="53292" x2="10222" y2="53292"/>
                        <a14:foregroundMark x1="20444" y1="52665" x2="20444" y2="52665"/>
                        <a14:foregroundMark x1="31111" y1="53918" x2="31111" y2="53918"/>
                        <a14:foregroundMark x1="40889" y1="53605" x2="40889" y2="53605"/>
                        <a14:foregroundMark x1="52222" y1="53605" x2="52222" y2="53605"/>
                        <a14:foregroundMark x1="62667" y1="54232" x2="62667" y2="54232"/>
                        <a14:backgroundMark x1="76222" y1="61442" x2="76222" y2="61442"/>
                        <a14:backgroundMark x1="90444" y1="55172" x2="90444" y2="55172"/>
                        <a14:backgroundMark x1="91111" y1="54545" x2="91111" y2="54545"/>
                        <a14:backgroundMark x1="89778" y1="54545" x2="89778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7" y="151142"/>
            <a:ext cx="3732280" cy="26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21849" y="1501615"/>
            <a:ext cx="3240360" cy="1600200"/>
          </a:xfrm>
        </p:spPr>
        <p:txBody>
          <a:bodyPr>
            <a:normAutofit/>
          </a:bodyPr>
          <a:lstStyle/>
          <a:p>
            <a:r>
              <a:rPr lang="fr-CA" sz="2800" dirty="0" smtClean="0"/>
              <a:t>Départ volontaire</a:t>
            </a:r>
            <a:endParaRPr lang="fr-FR" sz="2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101677" y="2753310"/>
            <a:ext cx="792088" cy="12548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b="1" dirty="0" smtClean="0">
                <a:solidFill>
                  <a:srgbClr val="C00000"/>
                </a:solidFill>
              </a:rPr>
              <a:t>=</a:t>
            </a:r>
            <a:endParaRPr lang="fr-FR" sz="4000" b="1" dirty="0">
              <a:solidFill>
                <a:srgbClr val="C0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12775" y="5284302"/>
            <a:ext cx="4031302" cy="6409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2800" dirty="0" smtClean="0"/>
              <a:t>Prestations spéciales</a:t>
            </a:r>
            <a:endParaRPr lang="fr-FR" sz="2800" dirty="0"/>
          </a:p>
        </p:txBody>
      </p:sp>
      <p:sp>
        <p:nvSpPr>
          <p:cNvPr id="4" name="AutoShape 2" descr="Résultats de recherche d'images pour « rond barré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s de recherche d'images pour « rond barré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Résultats de recherche d'images pour « rond barré 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8" name="Picture 8" descr="Résultats de recherche d'images pour « rond barré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1667" r="96667">
                        <a14:foregroundMark x1="28333" y1="79583" x2="28333" y2="79583"/>
                        <a14:foregroundMark x1="62500" y1="60417" x2="62500" y2="60417"/>
                        <a14:foregroundMark x1="89583" y1="40000" x2="89583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16" y="3166995"/>
            <a:ext cx="769672" cy="7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ésultats de recherche d'images pour « quit a job pictogram 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8" b="89969" l="0" r="98222">
                        <a14:foregroundMark x1="88000" y1="66771" x2="88000" y2="66771"/>
                        <a14:foregroundMark x1="90000" y1="52665" x2="90000" y2="52665"/>
                        <a14:foregroundMark x1="78222" y1="69279" x2="78222" y2="69279"/>
                        <a14:foregroundMark x1="75111" y1="70846" x2="75111" y2="70846"/>
                        <a14:foregroundMark x1="77556" y1="62069" x2="77556" y2="62069"/>
                        <a14:foregroundMark x1="50222" y1="64890" x2="50222" y2="64890"/>
                        <a14:foregroundMark x1="60889" y1="64263" x2="60889" y2="64263"/>
                        <a14:foregroundMark x1="32889" y1="63636" x2="32889" y2="63636"/>
                        <a14:foregroundMark x1="20444" y1="62382" x2="20444" y2="62382"/>
                        <a14:foregroundMark x1="8667" y1="60815" x2="8667" y2="60815"/>
                        <a14:foregroundMark x1="10222" y1="53292" x2="10222" y2="53292"/>
                        <a14:foregroundMark x1="20444" y1="52665" x2="20444" y2="52665"/>
                        <a14:foregroundMark x1="31111" y1="53918" x2="31111" y2="53918"/>
                        <a14:foregroundMark x1="40889" y1="53605" x2="40889" y2="53605"/>
                        <a14:foregroundMark x1="52222" y1="53605" x2="52222" y2="53605"/>
                        <a14:foregroundMark x1="62667" y1="54232" x2="62667" y2="54232"/>
                        <a14:backgroundMark x1="76222" y1="61442" x2="76222" y2="61442"/>
                        <a14:backgroundMark x1="90444" y1="55172" x2="90444" y2="55172"/>
                        <a14:backgroundMark x1="91111" y1="54545" x2="91111" y2="54545"/>
                        <a14:backgroundMark x1="89778" y1="54545" x2="89778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12" y="151142"/>
            <a:ext cx="3732280" cy="26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5371729" y="1474029"/>
            <a:ext cx="324036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2800" dirty="0" smtClean="0"/>
              <a:t>Départ volontaire</a:t>
            </a:r>
            <a:endParaRPr lang="fr-FR" sz="2800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177904" y="5218743"/>
            <a:ext cx="3528391" cy="636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4000" dirty="0" smtClean="0"/>
              <a:t>Prestations régulières</a:t>
            </a:r>
            <a:endParaRPr lang="fr-FR" sz="4000" dirty="0"/>
          </a:p>
        </p:txBody>
      </p:sp>
      <p:pic>
        <p:nvPicPr>
          <p:cNvPr id="22" name="Picture 2" descr="Résultats de recherche d'images pour « job interview pictogram 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94063" l="2813" r="98906">
                        <a14:foregroundMark x1="84063" y1="57813" x2="84063" y2="57813"/>
                        <a14:foregroundMark x1="68594" y1="50469" x2="68594" y2="50469"/>
                        <a14:foregroundMark x1="61875" y1="47031" x2="61875" y2="47031"/>
                        <a14:foregroundMark x1="54531" y1="44375" x2="54531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62" y="4008137"/>
            <a:ext cx="1262585" cy="12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cteur droit 22"/>
          <p:cNvCxnSpPr/>
          <p:nvPr/>
        </p:nvCxnSpPr>
        <p:spPr>
          <a:xfrm flipH="1">
            <a:off x="4487819" y="1388640"/>
            <a:ext cx="19506" cy="47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932" y="4508004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Départ volontaire justifié </a:t>
            </a:r>
            <a:endParaRPr lang="fr-FR" sz="4000" dirty="0"/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872004" y="404664"/>
            <a:ext cx="2763892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4000" dirty="0" smtClean="0">
                <a:solidFill>
                  <a:srgbClr val="C00000"/>
                </a:solidFill>
              </a:rPr>
              <a:t>Avec</a:t>
            </a:r>
            <a:r>
              <a:rPr lang="fr-CA" sz="4000" dirty="0" smtClean="0"/>
              <a:t> billet médical</a:t>
            </a:r>
            <a:endParaRPr lang="fr-FR" sz="400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5217120" y="434458"/>
            <a:ext cx="2763892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4000" dirty="0" smtClean="0">
                <a:solidFill>
                  <a:srgbClr val="C00000"/>
                </a:solidFill>
              </a:rPr>
              <a:t>Sans</a:t>
            </a:r>
            <a:r>
              <a:rPr lang="fr-CA" sz="4000" dirty="0" smtClean="0"/>
              <a:t> billet médical</a:t>
            </a:r>
            <a:endParaRPr lang="fr-FR" sz="4000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4461695" y="711460"/>
            <a:ext cx="19506" cy="47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/>
          <p:cNvSpPr txBox="1">
            <a:spLocks/>
          </p:cNvSpPr>
          <p:nvPr/>
        </p:nvSpPr>
        <p:spPr>
          <a:xfrm>
            <a:off x="611560" y="2492896"/>
            <a:ext cx="3600400" cy="22322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1800" dirty="0" smtClean="0">
                <a:solidFill>
                  <a:schemeClr val="tx1"/>
                </a:solidFill>
              </a:rPr>
              <a:t>Ma patiente, Mme X doit quitter son emploi actuel pour raisons de santé.</a:t>
            </a:r>
          </a:p>
          <a:p>
            <a:pPr algn="ctr"/>
            <a:endParaRPr lang="fr-CA" sz="1800" dirty="0">
              <a:solidFill>
                <a:schemeClr val="tx1"/>
              </a:solidFill>
            </a:endParaRPr>
          </a:p>
          <a:p>
            <a:pPr algn="ctr"/>
            <a:r>
              <a:rPr lang="fr-CA" sz="1800" dirty="0" smtClean="0">
                <a:solidFill>
                  <a:schemeClr val="tx1"/>
                </a:solidFill>
              </a:rPr>
              <a:t>En effet, son emploi (conditions de travail, </a:t>
            </a:r>
            <a:r>
              <a:rPr lang="fr-CA" sz="1800" dirty="0" err="1" smtClean="0">
                <a:solidFill>
                  <a:schemeClr val="tx1"/>
                </a:solidFill>
              </a:rPr>
              <a:t>etc</a:t>
            </a:r>
            <a:r>
              <a:rPr lang="fr-CA" sz="1800" dirty="0" smtClean="0">
                <a:solidFill>
                  <a:schemeClr val="tx1"/>
                </a:solidFill>
              </a:rPr>
              <a:t>) est responsable de ses problèmes de santé.</a:t>
            </a:r>
          </a:p>
          <a:p>
            <a:pPr algn="ctr"/>
            <a:endParaRPr lang="fr-CA" sz="1800" dirty="0">
              <a:solidFill>
                <a:schemeClr val="tx1"/>
              </a:solidFill>
            </a:endParaRPr>
          </a:p>
          <a:p>
            <a:pPr algn="ctr"/>
            <a:r>
              <a:rPr lang="fr-CA" sz="1800" dirty="0" smtClean="0">
                <a:solidFill>
                  <a:schemeClr val="tx1"/>
                </a:solidFill>
              </a:rPr>
              <a:t>Ceci dit, elle est apte au travail dans un milieu de travail plus sain.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4801818" y="2276872"/>
            <a:ext cx="3600400" cy="28803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sz="4000" dirty="0" smtClean="0">
                <a:solidFill>
                  <a:srgbClr val="C00000"/>
                </a:solidFill>
              </a:rPr>
              <a:t>Lettre explicative </a:t>
            </a:r>
          </a:p>
          <a:p>
            <a:pPr algn="ctr"/>
            <a:r>
              <a:rPr lang="fr-CA" sz="4000" dirty="0" smtClean="0">
                <a:solidFill>
                  <a:srgbClr val="C00000"/>
                </a:solidFill>
              </a:rPr>
              <a:t>qui expose:</a:t>
            </a:r>
          </a:p>
          <a:p>
            <a:pPr algn="ctr"/>
            <a:endParaRPr lang="fr-CA" sz="4000" dirty="0" smtClean="0">
              <a:solidFill>
                <a:srgbClr val="C00000"/>
              </a:solidFill>
            </a:endParaRPr>
          </a:p>
          <a:p>
            <a:pPr marL="742950" indent="-742950">
              <a:buAutoNum type="arabicPeriod"/>
            </a:pPr>
            <a:r>
              <a:rPr lang="fr-CA" sz="4000" dirty="0" smtClean="0">
                <a:solidFill>
                  <a:schemeClr val="tx1"/>
                </a:solidFill>
              </a:rPr>
              <a:t>Problème de santé</a:t>
            </a:r>
          </a:p>
          <a:p>
            <a:pPr marL="742950" indent="-742950">
              <a:buAutoNum type="arabicPeriod"/>
            </a:pPr>
            <a:endParaRPr lang="fr-CA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r>
              <a:rPr lang="fr-CA" sz="4000" dirty="0" smtClean="0">
                <a:solidFill>
                  <a:schemeClr val="tx1"/>
                </a:solidFill>
              </a:rPr>
              <a:t>Seule solution raisonnable 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etitepatrie.org/wp-content/uploads/2018/04/MA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649562" cy="23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60840" cy="943000"/>
          </a:xfrm>
        </p:spPr>
        <p:txBody>
          <a:bodyPr>
            <a:noAutofit/>
          </a:bodyPr>
          <a:lstStyle/>
          <a:p>
            <a:r>
              <a:rPr lang="fr-CA" sz="2800" dirty="0" smtClean="0"/>
              <a:t>Mouvement Action-Chômage (MAC) de Montréal</a:t>
            </a:r>
            <a:endParaRPr lang="fr-FR" sz="2800" dirty="0"/>
          </a:p>
        </p:txBody>
      </p:sp>
      <p:pic>
        <p:nvPicPr>
          <p:cNvPr id="1028" name="Picture 4" descr="https://petitepatrie.org/wp-content/uploads/2018/04/MAC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4" y="3002366"/>
            <a:ext cx="3675574" cy="24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érémie\Desktop\VISUEL\Visuel-méli-mélo\revendications-femmes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20937"/>
            <a:ext cx="3675574" cy="24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érémie\Desktop\VISUEL\Affiches et cie\Affiche + dépliant MAC\PDF +jpg\Affiche\détail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6" y="408321"/>
            <a:ext cx="3649562" cy="24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C00000"/>
                </a:solidFill>
              </a:rPr>
              <a:t>Assurance salaire et assurance-chômage 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dirty="0">
                <a:solidFill>
                  <a:srgbClr val="C00000"/>
                </a:solidFill>
              </a:rPr>
              <a:t>Le duo dysfonctionnel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67930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CA" sz="3000" b="1" dirty="0" smtClean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Avoir droit à l’assurance-chômage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CA" sz="3000" b="1" dirty="0" smtClean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Assurance-salaire et assurance-chômage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CA" sz="3000" b="1" dirty="0" smtClean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Quitter son emploi pour raison de santé mentale</a:t>
            </a:r>
            <a:endParaRPr lang="fr-FR" sz="3000" b="1" dirty="0">
              <a:solidFill>
                <a:schemeClr val="tx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7939" y="1556792"/>
            <a:ext cx="7543800" cy="1524000"/>
          </a:xfrm>
        </p:spPr>
        <p:txBody>
          <a:bodyPr/>
          <a:lstStyle/>
          <a:p>
            <a:r>
              <a:rPr lang="fr-CA" sz="6000" dirty="0" smtClean="0"/>
              <a:t>Avoir droit à l’assurance-chômage</a:t>
            </a:r>
            <a:endParaRPr lang="fr-FR" sz="6000" dirty="0"/>
          </a:p>
        </p:txBody>
      </p:sp>
      <p:pic>
        <p:nvPicPr>
          <p:cNvPr id="1026" name="Picture 2" descr="Résultats de recherche d'images pour « job interview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4063" l="2813" r="98906">
                        <a14:foregroundMark x1="84063" y1="57813" x2="84063" y2="57813"/>
                        <a14:foregroundMark x1="68594" y1="50469" x2="68594" y2="50469"/>
                        <a14:foregroundMark x1="61875" y1="47031" x2="61875" y2="47031"/>
                        <a14:foregroundMark x1="54531" y1="44375" x2="54531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2" y="3613678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s de recherche d'images pour « sick pictogram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417" l="10000" r="90000">
                        <a14:foregroundMark x1="41094" y1="12917" x2="41094" y2="12917"/>
                        <a14:foregroundMark x1="64531" y1="85833" x2="64531" y2="8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32" y="4100918"/>
            <a:ext cx="2232247" cy="16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61318"/>
            <a:ext cx="1116124" cy="11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815222" y="5534049"/>
            <a:ext cx="3672408" cy="6655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4000" dirty="0" smtClean="0">
                <a:solidFill>
                  <a:srgbClr val="C00000"/>
                </a:solidFill>
              </a:rPr>
              <a:t>Prestations régulières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860032" y="5534049"/>
            <a:ext cx="3672408" cy="66559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4000" dirty="0" smtClean="0">
                <a:solidFill>
                  <a:srgbClr val="C00000"/>
                </a:solidFill>
              </a:rPr>
              <a:t>Prestations spéciales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4" name="AutoShape 10" descr="Résultats de recherche d'images pour « pictogram care »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12" descr="Résultats de recherche d'images pour « pictogram care »"/>
          <p:cNvSpPr>
            <a:spLocks noChangeAspect="1" noChangeArrowheads="1"/>
          </p:cNvSpPr>
          <p:nvPr/>
        </p:nvSpPr>
        <p:spPr bwMode="auto">
          <a:xfrm>
            <a:off x="307975" y="-1455738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8" name="Picture 14" descr="Care for / Pictogram / free / icon /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75" b="93542" l="7969" r="90781">
                        <a14:foregroundMark x1="37500" y1="21042" x2="37500" y2="21042"/>
                        <a14:foregroundMark x1="46563" y1="34167" x2="46563" y2="34167"/>
                        <a14:foregroundMark x1="46719" y1="42083" x2="46719" y2="42083"/>
                        <a14:foregroundMark x1="33125" y1="78542" x2="33125" y2="78542"/>
                        <a14:foregroundMark x1="40938" y1="78542" x2="40938" y2="78542"/>
                        <a14:foregroundMark x1="45156" y1="87917" x2="45156" y2="87917"/>
                        <a14:foregroundMark x1="22188" y1="46250" x2="22188" y2="4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4326259"/>
            <a:ext cx="1930213" cy="14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dirty="0" smtClean="0">
                <a:solidFill>
                  <a:srgbClr val="C00000"/>
                </a:solidFill>
                <a:latin typeface="+mj-lt"/>
              </a:rPr>
              <a:t>Critères pour y avoir droit </a:t>
            </a:r>
          </a:p>
          <a:p>
            <a:pPr marL="0" indent="0">
              <a:buNone/>
            </a:pPr>
            <a:endParaRPr lang="fr-CA" dirty="0" smtClean="0">
              <a:solidFill>
                <a:srgbClr val="C00000"/>
              </a:solidFill>
              <a:latin typeface="+mj-lt"/>
            </a:endParaRPr>
          </a:p>
          <a:p>
            <a:r>
              <a:rPr lang="fr-CA" dirty="0" smtClean="0">
                <a:latin typeface="+mj-lt"/>
              </a:rPr>
              <a:t>Avoir travaillé x heures dans la dernière année</a:t>
            </a:r>
          </a:p>
          <a:p>
            <a:endParaRPr lang="fr-CA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Être disponible et à la recherche d’un emploi</a:t>
            </a:r>
            <a:endParaRPr lang="fr-FR" dirty="0">
              <a:latin typeface="+mj-lt"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555776" y="4509120"/>
            <a:ext cx="8616298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Prestations régulières</a:t>
            </a:r>
            <a:endParaRPr lang="fr-FR" sz="4000" dirty="0"/>
          </a:p>
        </p:txBody>
      </p:sp>
      <p:pic>
        <p:nvPicPr>
          <p:cNvPr id="25" name="Picture 2" descr="Résultats de recherche d'images pour « job interview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4063" l="2813" r="98906">
                        <a14:foregroundMark x1="84063" y1="57813" x2="84063" y2="57813"/>
                        <a14:foregroundMark x1="68594" y1="50469" x2="68594" y2="50469"/>
                        <a14:foregroundMark x1="61875" y1="47031" x2="61875" y2="47031"/>
                        <a14:foregroundMark x1="54531" y1="44375" x2="54531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1353"/>
            <a:ext cx="1746430" cy="17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4508004"/>
            <a:ext cx="8616298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Prestations régulières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2996952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680012" y="905902"/>
            <a:ext cx="6412" cy="249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43608" y="685800"/>
            <a:ext cx="3636404" cy="2095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référence</a:t>
            </a:r>
          </a:p>
          <a:p>
            <a:pPr marL="0" indent="0" algn="ctr">
              <a:buNone/>
            </a:pPr>
            <a:r>
              <a:rPr lang="fr-CA" sz="2000" dirty="0">
                <a:latin typeface="+mj-lt"/>
              </a:rPr>
              <a:t> </a:t>
            </a:r>
            <a:r>
              <a:rPr lang="fr-CA" sz="2000" dirty="0" smtClean="0">
                <a:latin typeface="+mj-lt"/>
              </a:rPr>
              <a:t>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</a:t>
            </a:r>
            <a:r>
              <a:rPr lang="fr-CA" sz="2000" dirty="0">
                <a:latin typeface="+mj-lt"/>
              </a:rPr>
              <a:t>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4680012" y="764704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prestations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latin typeface="+mj-lt"/>
              </a:rPr>
              <a:t>  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172400" y="2600908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7"/>
          <p:cNvSpPr txBox="1">
            <a:spLocks/>
          </p:cNvSpPr>
          <p:nvPr/>
        </p:nvSpPr>
        <p:spPr>
          <a:xfrm>
            <a:off x="3748100" y="476672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2018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7240488" y="2111196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2019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2171677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2017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1050020" y="3372869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Nb d’heures requis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  Entre 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420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 700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heures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24" name="Espace réservé du contenu 7"/>
          <p:cNvSpPr txBox="1">
            <a:spLocks/>
          </p:cNvSpPr>
          <p:nvPr/>
        </p:nvSpPr>
        <p:spPr>
          <a:xfrm>
            <a:off x="4662681" y="3212976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Nb de semaines de prestations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  Entre 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14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et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 45 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semaines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pic>
        <p:nvPicPr>
          <p:cNvPr id="25" name="Picture 2" descr="Résultats de recherche d'images pour « job interview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4063" l="2813" r="98906">
                        <a14:foregroundMark x1="84063" y1="57813" x2="84063" y2="57813"/>
                        <a14:foregroundMark x1="68594" y1="50469" x2="68594" y2="50469"/>
                        <a14:foregroundMark x1="61875" y1="47031" x2="61875" y2="47031"/>
                        <a14:foregroundMark x1="54531" y1="44375" x2="54531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13351"/>
            <a:ext cx="1746430" cy="17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"/>
          <p:cNvSpPr/>
          <p:nvPr/>
        </p:nvSpPr>
        <p:spPr>
          <a:xfrm>
            <a:off x="4515740" y="2820380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dirty="0" smtClean="0">
                <a:solidFill>
                  <a:srgbClr val="C00000"/>
                </a:solidFill>
                <a:latin typeface="+mj-lt"/>
              </a:rPr>
              <a:t>Critères pour y avoir droit </a:t>
            </a:r>
          </a:p>
          <a:p>
            <a:pPr marL="0" indent="0">
              <a:buNone/>
            </a:pPr>
            <a:endParaRPr lang="fr-CA" dirty="0" smtClean="0">
              <a:solidFill>
                <a:srgbClr val="C00000"/>
              </a:solidFill>
              <a:latin typeface="+mj-lt"/>
            </a:endParaRPr>
          </a:p>
          <a:p>
            <a:r>
              <a:rPr lang="fr-CA" dirty="0" smtClean="0">
                <a:latin typeface="+mj-lt"/>
              </a:rPr>
              <a:t>600 heures de travail dans la période de référence</a:t>
            </a:r>
          </a:p>
          <a:p>
            <a:endParaRPr lang="fr-CA" dirty="0" smtClean="0">
              <a:latin typeface="+mj-lt"/>
            </a:endParaRPr>
          </a:p>
          <a:p>
            <a:r>
              <a:rPr lang="fr-CA" dirty="0" smtClean="0">
                <a:latin typeface="+mj-lt"/>
              </a:rPr>
              <a:t>Billet médial</a:t>
            </a:r>
            <a:endParaRPr lang="fr-FR" dirty="0">
              <a:latin typeface="+mj-lt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835696" y="4572000"/>
            <a:ext cx="6768752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sz="4000" smtClean="0"/>
              <a:t>Prestations spéciales maladie</a:t>
            </a:r>
            <a:endParaRPr lang="fr-FR" sz="4000" dirty="0"/>
          </a:p>
        </p:txBody>
      </p:sp>
      <p:pic>
        <p:nvPicPr>
          <p:cNvPr id="18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572000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Prestations spéciales maladie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2996952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4680012" y="905902"/>
            <a:ext cx="6412" cy="249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043608" y="685800"/>
            <a:ext cx="3636404" cy="2095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référence</a:t>
            </a:r>
          </a:p>
          <a:p>
            <a:pPr marL="0" indent="0" algn="ctr">
              <a:buNone/>
            </a:pPr>
            <a:r>
              <a:rPr lang="fr-CA" sz="2000" dirty="0">
                <a:latin typeface="+mj-lt"/>
              </a:rPr>
              <a:t> </a:t>
            </a:r>
            <a:r>
              <a:rPr lang="fr-CA" sz="2000" dirty="0" smtClean="0">
                <a:latin typeface="+mj-lt"/>
              </a:rPr>
              <a:t>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</a:t>
            </a:r>
            <a:r>
              <a:rPr lang="fr-CA" sz="2000" dirty="0">
                <a:latin typeface="+mj-lt"/>
              </a:rPr>
              <a:t>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>
          <a:xfrm>
            <a:off x="4680012" y="764704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prestations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latin typeface="+mj-lt"/>
              </a:rPr>
              <a:t>  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172400" y="2600908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7"/>
          <p:cNvSpPr txBox="1">
            <a:spLocks/>
          </p:cNvSpPr>
          <p:nvPr/>
        </p:nvSpPr>
        <p:spPr>
          <a:xfrm>
            <a:off x="3748100" y="476672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2018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7240488" y="2111196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2019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2171677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2017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>
          <a:xfrm>
            <a:off x="1050020" y="3372869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Nb d’heures requis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             600 heures	</a:t>
            </a:r>
            <a:r>
              <a:rPr lang="fr-CA" sz="2000" dirty="0" smtClean="0">
                <a:latin typeface="+mj-lt"/>
              </a:rPr>
              <a:t>	</a:t>
            </a:r>
            <a:endParaRPr lang="fr-FR" sz="2000" dirty="0">
              <a:latin typeface="+mj-lt"/>
            </a:endParaRPr>
          </a:p>
        </p:txBody>
      </p:sp>
      <p:sp>
        <p:nvSpPr>
          <p:cNvPr id="24" name="Espace réservé du contenu 7"/>
          <p:cNvSpPr txBox="1">
            <a:spLocks/>
          </p:cNvSpPr>
          <p:nvPr/>
        </p:nvSpPr>
        <p:spPr>
          <a:xfrm>
            <a:off x="4662681" y="3212976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Nb de semaines de prestations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    Entre 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1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et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 15 </a:t>
            </a: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semaines</a:t>
            </a:r>
            <a:endParaRPr lang="fr-FR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4515740" y="2820380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572000"/>
            <a:ext cx="6768752" cy="1600200"/>
          </a:xfrm>
        </p:spPr>
        <p:txBody>
          <a:bodyPr>
            <a:normAutofit/>
          </a:bodyPr>
          <a:lstStyle/>
          <a:p>
            <a:r>
              <a:rPr lang="fr-CA" sz="4000" dirty="0" smtClean="0"/>
              <a:t>Spéciales + régulières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43608" y="2996952"/>
            <a:ext cx="75608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13184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7"/>
          <p:cNvSpPr txBox="1">
            <a:spLocks/>
          </p:cNvSpPr>
          <p:nvPr/>
        </p:nvSpPr>
        <p:spPr>
          <a:xfrm>
            <a:off x="2627784" y="764704"/>
            <a:ext cx="3636404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Période de prestations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latin typeface="+mj-lt"/>
              </a:rPr>
              <a:t>               (</a:t>
            </a:r>
            <a:r>
              <a:rPr lang="fr-CA" sz="2000" dirty="0" smtClean="0">
                <a:solidFill>
                  <a:srgbClr val="C00000"/>
                </a:solidFill>
                <a:latin typeface="+mj-lt"/>
              </a:rPr>
              <a:t>52</a:t>
            </a:r>
            <a:r>
              <a:rPr lang="fr-CA" sz="2000" dirty="0" smtClean="0">
                <a:latin typeface="+mj-lt"/>
              </a:rPr>
              <a:t> semaines)		</a:t>
            </a:r>
            <a:endParaRPr lang="fr-FR" sz="2000" dirty="0">
              <a:latin typeface="+mj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8172400" y="2600908"/>
            <a:ext cx="0" cy="800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50020" y="2592524"/>
            <a:ext cx="0" cy="808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7"/>
          <p:cNvSpPr txBox="1">
            <a:spLocks/>
          </p:cNvSpPr>
          <p:nvPr/>
        </p:nvSpPr>
        <p:spPr>
          <a:xfrm>
            <a:off x="7240488" y="2111196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2019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sp>
        <p:nvSpPr>
          <p:cNvPr id="22" name="Espace réservé du contenu 7"/>
          <p:cNvSpPr txBox="1">
            <a:spLocks/>
          </p:cNvSpPr>
          <p:nvPr/>
        </p:nvSpPr>
        <p:spPr>
          <a:xfrm>
            <a:off x="118108" y="2171677"/>
            <a:ext cx="1863824" cy="8584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1600" dirty="0" smtClean="0">
                <a:solidFill>
                  <a:schemeClr val="accent1"/>
                </a:solidFill>
                <a:latin typeface="+mj-lt"/>
              </a:rPr>
              <a:t>22 novembre 2017</a:t>
            </a:r>
            <a:r>
              <a:rPr lang="fr-CA" sz="2000" dirty="0" smtClean="0">
                <a:latin typeface="+mj-lt"/>
              </a:rPr>
              <a:t>		</a:t>
            </a:r>
            <a:endParaRPr lang="fr-FR" sz="2000" dirty="0">
              <a:latin typeface="+mj-lt"/>
            </a:endParaRPr>
          </a:p>
        </p:txBody>
      </p:sp>
      <p:pic>
        <p:nvPicPr>
          <p:cNvPr id="16" name="Picture 8" descr="Résultats de recherche d'images pour « depression pictogram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2802" y1="10027" x2="72802" y2="10027"/>
                        <a14:foregroundMark x1="76786" y1="25275" x2="76786" y2="25275"/>
                        <a14:foregroundMark x1="41621" y1="85302" x2="41621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5" y="4923085"/>
            <a:ext cx="1130077" cy="11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7"/>
          <p:cNvSpPr txBox="1">
            <a:spLocks/>
          </p:cNvSpPr>
          <p:nvPr/>
        </p:nvSpPr>
        <p:spPr>
          <a:xfrm>
            <a:off x="851855" y="2797634"/>
            <a:ext cx="2592288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Prestations 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spéciales 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maladies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15 semaines</a:t>
            </a:r>
            <a:endParaRPr lang="fr-FR" sz="2000" dirty="0">
              <a:latin typeface="+mj-lt"/>
            </a:endParaRPr>
          </a:p>
        </p:txBody>
      </p:sp>
      <p:sp>
        <p:nvSpPr>
          <p:cNvPr id="18" name="Espace réservé du contenu 7"/>
          <p:cNvSpPr txBox="1">
            <a:spLocks/>
          </p:cNvSpPr>
          <p:nvPr/>
        </p:nvSpPr>
        <p:spPr>
          <a:xfrm>
            <a:off x="3196565" y="2592524"/>
            <a:ext cx="4839571" cy="20951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accent1"/>
                </a:solidFill>
                <a:latin typeface="+mj-lt"/>
              </a:rPr>
              <a:t>Prestations régulières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A" sz="2000" dirty="0" smtClean="0">
                <a:solidFill>
                  <a:schemeClr val="tx1"/>
                </a:solidFill>
                <a:latin typeface="+mj-lt"/>
              </a:rPr>
              <a:t>14 à 45 semaines</a:t>
            </a:r>
            <a:endParaRPr lang="fr-FR" sz="2000" dirty="0">
              <a:latin typeface="+mj-lt"/>
            </a:endParaRPr>
          </a:p>
        </p:txBody>
      </p:sp>
      <p:pic>
        <p:nvPicPr>
          <p:cNvPr id="19" name="Picture 2" descr="Résultats de recherche d'images pour « job interview pictogram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" b="94063" l="2813" r="98906">
                        <a14:foregroundMark x1="84063" y1="57813" x2="84063" y2="57813"/>
                        <a14:foregroundMark x1="68594" y1="50469" x2="68594" y2="50469"/>
                        <a14:foregroundMark x1="61875" y1="47031" x2="61875" y2="47031"/>
                        <a14:foregroundMark x1="54531" y1="44375" x2="54531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671374"/>
            <a:ext cx="151216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879336" y="2853566"/>
            <a:ext cx="341367" cy="3531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3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6346</TotalTime>
  <Words>462</Words>
  <Application>Microsoft Office PowerPoint</Application>
  <PresentationFormat>Affichage à l'écran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NewsPrint</vt:lpstr>
      <vt:lpstr>Assurance salaire et assurance-chômage  Le duo dysfonctionnel</vt:lpstr>
      <vt:lpstr>Mouvement Action-Chômage (MAC) de Montréal</vt:lpstr>
      <vt:lpstr>Assurance salaire et assurance-chômage  Le duo dysfonctionnel</vt:lpstr>
      <vt:lpstr>Avoir droit à l’assurance-chômage</vt:lpstr>
      <vt:lpstr>Prestations régulières</vt:lpstr>
      <vt:lpstr>Prestations régulières</vt:lpstr>
      <vt:lpstr>Présentation PowerPoint</vt:lpstr>
      <vt:lpstr>Prestations spéciales maladie</vt:lpstr>
      <vt:lpstr>Spéciales + régulières</vt:lpstr>
      <vt:lpstr>Spéciales + régulières</vt:lpstr>
      <vt:lpstr>Assurance-salaire et assurance-chômage</vt:lpstr>
      <vt:lpstr>Prolongation de la  période de référence</vt:lpstr>
      <vt:lpstr>Exemple d’Alexandra</vt:lpstr>
      <vt:lpstr>Assurance-salaire et assurance-chômage</vt:lpstr>
      <vt:lpstr>Ouverture d’une  période de prestations</vt:lpstr>
      <vt:lpstr>Exemple de Steve</vt:lpstr>
      <vt:lpstr>    Départ volontaire pour raison de santé mentale</vt:lpstr>
      <vt:lpstr>Départ volontaire</vt:lpstr>
      <vt:lpstr>Départ volontaire justifié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annuelle</dc:title>
  <dc:creator>Jérémie</dc:creator>
  <cp:lastModifiedBy>Jérémie</cp:lastModifiedBy>
  <cp:revision>38</cp:revision>
  <dcterms:created xsi:type="dcterms:W3CDTF">2018-06-13T23:21:07Z</dcterms:created>
  <dcterms:modified xsi:type="dcterms:W3CDTF">2018-11-20T20:12:19Z</dcterms:modified>
</cp:coreProperties>
</file>